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2" r:id="rId2"/>
    <p:sldId id="268" r:id="rId3"/>
    <p:sldId id="293" r:id="rId4"/>
    <p:sldId id="294" r:id="rId5"/>
    <p:sldId id="279" r:id="rId6"/>
    <p:sldId id="258" r:id="rId7"/>
    <p:sldId id="259" r:id="rId8"/>
    <p:sldId id="261" r:id="rId9"/>
    <p:sldId id="263" r:id="rId10"/>
    <p:sldId id="260" r:id="rId11"/>
    <p:sldId id="262" r:id="rId12"/>
    <p:sldId id="2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79" d="100"/>
          <a:sy n="79" d="100"/>
        </p:scale>
        <p:origin x="102"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D341-581B-46B4-8017-8DAE4A16B5E1}" type="datetimeFigureOut">
              <a:rPr lang="en-US" smtClean="0"/>
              <a:t>10/8/2020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A7D8F-9CD6-47DC-9922-BCF565A9415B}" type="slidenum">
              <a:rPr lang="en-US" smtClean="0"/>
              <a:t>‹#›</a:t>
            </a:fld>
            <a:endParaRPr lang="en-US"/>
          </a:p>
        </p:txBody>
      </p:sp>
    </p:spTree>
    <p:extLst>
      <p:ext uri="{BB962C8B-B14F-4D97-AF65-F5344CB8AC3E}">
        <p14:creationId xmlns:p14="http://schemas.microsoft.com/office/powerpoint/2010/main" val="3637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89417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68033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10318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244923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BBBCE-E1EC-4D98-A204-C71BD428964B}"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145230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8BBBCE-E1EC-4D98-A204-C71BD428964B}"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51044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8BBBCE-E1EC-4D98-A204-C71BD428964B}"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29635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8BBBCE-E1EC-4D98-A204-C71BD428964B}"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44918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BBBCE-E1EC-4D98-A204-C71BD428964B}"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0263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BBBCE-E1EC-4D98-A204-C71BD428964B}"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423076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BBBCE-E1EC-4D98-A204-C71BD428964B}"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28190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BBBCE-E1EC-4D98-A204-C71BD428964B}" type="datetimeFigureOut">
              <a:rPr lang="en-GB" smtClean="0"/>
              <a:t>08/10/2020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602BF-CD9E-474E-937C-2175B369F386}" type="slidenum">
              <a:rPr lang="en-GB" smtClean="0"/>
              <a:t>‹#›</a:t>
            </a:fld>
            <a:endParaRPr lang="en-GB"/>
          </a:p>
        </p:txBody>
      </p:sp>
    </p:spTree>
    <p:extLst>
      <p:ext uri="{BB962C8B-B14F-4D97-AF65-F5344CB8AC3E}">
        <p14:creationId xmlns:p14="http://schemas.microsoft.com/office/powerpoint/2010/main" val="348572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effectLst>
                  <a:outerShdw blurRad="38100" dist="38100" dir="2700000" algn="tl">
                    <a:srgbClr val="000000">
                      <a:alpha val="43137"/>
                    </a:srgbClr>
                  </a:outerShdw>
                </a:effectLst>
              </a:rPr>
              <a:t>Paper 1-Fiction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Reading section A [40]</a:t>
            </a:r>
          </a:p>
          <a:p>
            <a:r>
              <a:rPr lang="en-GB" dirty="0"/>
              <a:t>Read the extract and answer questions about it.</a:t>
            </a:r>
          </a:p>
          <a:p>
            <a:pPr marL="0" indent="0">
              <a:buNone/>
            </a:pPr>
            <a:endParaRPr lang="en-GB" dirty="0"/>
          </a:p>
          <a:p>
            <a:r>
              <a:rPr lang="en-GB" dirty="0"/>
              <a:t>Writing section B [40]</a:t>
            </a:r>
          </a:p>
          <a:p>
            <a:r>
              <a:rPr lang="en-GB" dirty="0"/>
              <a:t>Write your own narrative (story).</a:t>
            </a:r>
          </a:p>
          <a:p>
            <a:endParaRPr lang="en-GB" dirty="0"/>
          </a:p>
          <a:p>
            <a:r>
              <a:rPr lang="en-GB" dirty="0"/>
              <a:t>Total  =    /80marks</a:t>
            </a:r>
            <a:endParaRPr lang="en-US" dirty="0"/>
          </a:p>
        </p:txBody>
      </p:sp>
    </p:spTree>
    <p:extLst>
      <p:ext uri="{BB962C8B-B14F-4D97-AF65-F5344CB8AC3E}">
        <p14:creationId xmlns:p14="http://schemas.microsoft.com/office/powerpoint/2010/main" val="222000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8910736" cy="4770537"/>
          </a:xfrm>
          <a:prstGeom prst="rect">
            <a:avLst/>
          </a:prstGeom>
        </p:spPr>
        <p:txBody>
          <a:bodyPr wrap="square">
            <a:spAutoFit/>
          </a:bodyPr>
          <a:lstStyle/>
          <a:p>
            <a:r>
              <a:rPr lang="en-GB" sz="1600" dirty="0"/>
              <a:t>He was watching me now as I opened the first packet of raisins. ‘Hey!’ he cried, grabbing my left wrist. ‘What’s happened to your hand?’ </a:t>
            </a:r>
          </a:p>
          <a:p>
            <a:r>
              <a:rPr lang="en-GB" sz="1600" dirty="0"/>
              <a:t>‘It’s nothing,’ I said, clenching the fist. </a:t>
            </a:r>
          </a:p>
          <a:p>
            <a:r>
              <a:rPr lang="en-GB" sz="1600" dirty="0"/>
              <a:t>He made me open it up. The long scarlet mark lay across my palm like a burn. ‘Who did it?’ he shouted. </a:t>
            </a:r>
          </a:p>
          <a:p>
            <a:r>
              <a:rPr lang="en-GB" sz="1600" dirty="0"/>
              <a:t>‘Was it Captain Lancaster?’</a:t>
            </a:r>
          </a:p>
          <a:p>
            <a:r>
              <a:rPr lang="en-GB" sz="1600" dirty="0"/>
              <a:t>‘Yes, Dad, but it’s nothing.’</a:t>
            </a:r>
          </a:p>
          <a:p>
            <a:r>
              <a:rPr lang="en-GB" sz="1600" dirty="0"/>
              <a:t>‘What happened?’ He was gripping my wrist so hard it almost hurt. ‘Tell me exactly what happened!’ </a:t>
            </a:r>
          </a:p>
          <a:p>
            <a:r>
              <a:rPr lang="en-GB" sz="1600" dirty="0"/>
              <a:t>I told him everything. He stood there holding my wrist, his face going whiter and whiter, and </a:t>
            </a:r>
            <a:r>
              <a:rPr lang="en-GB" sz="1600" dirty="0">
                <a:solidFill>
                  <a:srgbClr val="FF0000"/>
                </a:solidFill>
              </a:rPr>
              <a:t>I could see the fury beginning to boil up dangerously inside him</a:t>
            </a:r>
            <a:r>
              <a:rPr lang="en-GB" sz="1600" dirty="0"/>
              <a:t>. </a:t>
            </a:r>
          </a:p>
          <a:p>
            <a:r>
              <a:rPr lang="en-GB" sz="1600" dirty="0"/>
              <a:t>‘I’ll kill him!’ he softly whispered when I had finished. ‘I swear I’ll kill him!’ His eyes were blazing, and all the colour had gone from his face. I had never seen him look like that before. ‘Forget it, Dad.’ </a:t>
            </a:r>
          </a:p>
          <a:p>
            <a:r>
              <a:rPr lang="en-GB" sz="1600" dirty="0"/>
              <a:t>‘I will not forget it!’ he said. ‘You did nothing wrong and he had absolutely no right to do this to you. So he called you a cheat, did he?’ </a:t>
            </a:r>
          </a:p>
          <a:p>
            <a:r>
              <a:rPr lang="en-GB" sz="1600" dirty="0"/>
              <a:t>I nodded. He had taken his jacket from a peg on the wall and was putting it on. </a:t>
            </a:r>
          </a:p>
          <a:p>
            <a:r>
              <a:rPr lang="en-GB" sz="1600" dirty="0"/>
              <a:t>‘Where are you going?’ I asked. </a:t>
            </a:r>
          </a:p>
          <a:p>
            <a:r>
              <a:rPr lang="en-GB" sz="1600" dirty="0"/>
              <a:t>‘I am going straight to Captain Lancaster’s house and I’m going to beat the living daylights out of him.’ </a:t>
            </a:r>
          </a:p>
          <a:p>
            <a:r>
              <a:rPr lang="en-GB" sz="1600" dirty="0"/>
              <a:t>‘No!’ I cried, catching hold of his arm. ‘Don’t do it, Dad, please! It won’t do any good! Please don’t do it!’ </a:t>
            </a:r>
          </a:p>
          <a:p>
            <a:r>
              <a:rPr lang="en-GB" sz="1600" dirty="0"/>
              <a:t>‘I’ve got to,’ he said. </a:t>
            </a:r>
          </a:p>
          <a:p>
            <a:r>
              <a:rPr lang="en-GB" sz="1600" dirty="0"/>
              <a:t>‘No!’ I cried, tugging at his arm. ‘It’ll ruin everything! It’ll only make it worse! Please forget it!’</a:t>
            </a:r>
          </a:p>
        </p:txBody>
      </p:sp>
      <p:sp>
        <p:nvSpPr>
          <p:cNvPr id="3" name="TextBox 2"/>
          <p:cNvSpPr txBox="1"/>
          <p:nvPr/>
        </p:nvSpPr>
        <p:spPr>
          <a:xfrm>
            <a:off x="467544" y="44624"/>
            <a:ext cx="7920880" cy="1200329"/>
          </a:xfrm>
          <a:prstGeom prst="rect">
            <a:avLst/>
          </a:prstGeom>
          <a:noFill/>
        </p:spPr>
        <p:txBody>
          <a:bodyPr wrap="square" rtlCol="0">
            <a:spAutoFit/>
          </a:bodyPr>
          <a:lstStyle/>
          <a:p>
            <a:r>
              <a:rPr lang="en-GB" sz="2400" b="1" u="sng" dirty="0"/>
              <a:t>A2 – Language and structure lines 21-32 </a:t>
            </a:r>
          </a:p>
          <a:p>
            <a:endParaRPr lang="en-GB" sz="2400" b="1" u="sng" dirty="0"/>
          </a:p>
          <a:p>
            <a:endParaRPr lang="en-GB" sz="2400" dirty="0"/>
          </a:p>
        </p:txBody>
      </p:sp>
      <p:pic>
        <p:nvPicPr>
          <p:cNvPr id="5" name="Picture 4"/>
          <p:cNvPicPr>
            <a:picLocks noChangeAspect="1"/>
          </p:cNvPicPr>
          <p:nvPr/>
        </p:nvPicPr>
        <p:blipFill>
          <a:blip r:embed="rId2"/>
          <a:stretch>
            <a:fillRect/>
          </a:stretch>
        </p:blipFill>
        <p:spPr>
          <a:xfrm>
            <a:off x="0" y="449672"/>
            <a:ext cx="9144000" cy="6408328"/>
          </a:xfrm>
          <a:prstGeom prst="rect">
            <a:avLst/>
          </a:prstGeom>
        </p:spPr>
      </p:pic>
    </p:spTree>
    <p:extLst>
      <p:ext uri="{BB962C8B-B14F-4D97-AF65-F5344CB8AC3E}">
        <p14:creationId xmlns:p14="http://schemas.microsoft.com/office/powerpoint/2010/main" val="10258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24744"/>
            <a:ext cx="8136904" cy="4401205"/>
          </a:xfrm>
          <a:prstGeom prst="rect">
            <a:avLst/>
          </a:prstGeom>
          <a:noFill/>
        </p:spPr>
        <p:txBody>
          <a:bodyPr wrap="square" rtlCol="0">
            <a:spAutoFit/>
          </a:bodyPr>
          <a:lstStyle/>
          <a:p>
            <a:r>
              <a:rPr lang="en-US" sz="2800" dirty="0"/>
              <a:t>He was no longer able to contain his excitement, ‘it all rose in him:’ once he was free and out in the bush, it was almost painful.  The verb ‘rose’ indicates  it was all bubbling up inside him like a cork ready to pop.</a:t>
            </a:r>
          </a:p>
          <a:p>
            <a:endParaRPr lang="en-US" sz="2800" dirty="0"/>
          </a:p>
          <a:p>
            <a:endParaRPr lang="en-US" sz="2800" dirty="0"/>
          </a:p>
          <a:p>
            <a:r>
              <a:rPr lang="en-US" sz="2800" dirty="0"/>
              <a:t>He is delighted to be free to run without constraint, ‘run madly… clean crazy’, the adverb madly implies he has almost lost his mind such is his delight at being out in the bush, on his own at the break of dawn.</a:t>
            </a:r>
          </a:p>
        </p:txBody>
      </p:sp>
    </p:spTree>
    <p:extLst>
      <p:ext uri="{BB962C8B-B14F-4D97-AF65-F5344CB8AC3E}">
        <p14:creationId xmlns:p14="http://schemas.microsoft.com/office/powerpoint/2010/main" val="261489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24744"/>
            <a:ext cx="8136904" cy="4401205"/>
          </a:xfrm>
          <a:prstGeom prst="rect">
            <a:avLst/>
          </a:prstGeom>
          <a:noFill/>
        </p:spPr>
        <p:txBody>
          <a:bodyPr wrap="square" rtlCol="0">
            <a:spAutoFit/>
          </a:bodyPr>
          <a:lstStyle/>
          <a:p>
            <a:r>
              <a:rPr lang="en-US" sz="3200" b="1" u="sng" dirty="0">
                <a:solidFill>
                  <a:srgbClr val="7030A0"/>
                </a:solidFill>
              </a:rPr>
              <a:t>Extension:</a:t>
            </a:r>
          </a:p>
          <a:p>
            <a:endParaRPr lang="en-US" sz="2800" dirty="0"/>
          </a:p>
          <a:p>
            <a:r>
              <a:rPr lang="en-US" sz="4400" dirty="0"/>
              <a:t>Based on this extract, what do you think of the boy at the beginning and end of this extract.</a:t>
            </a:r>
          </a:p>
          <a:p>
            <a:r>
              <a:rPr lang="en-US" sz="4400" dirty="0"/>
              <a:t>Has he changed. If so, how and why?</a:t>
            </a:r>
          </a:p>
        </p:txBody>
      </p:sp>
    </p:spTree>
    <p:extLst>
      <p:ext uri="{BB962C8B-B14F-4D97-AF65-F5344CB8AC3E}">
        <p14:creationId xmlns:p14="http://schemas.microsoft.com/office/powerpoint/2010/main" val="401707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457200" y="274638"/>
            <a:ext cx="8229600" cy="1282154"/>
          </a:xfrm>
        </p:spPr>
        <p:txBody>
          <a:bodyPr>
            <a:normAutofit fontScale="90000"/>
          </a:bodyPr>
          <a:lstStyle/>
          <a:p>
            <a:pPr eaLnBrk="1" hangingPunct="1"/>
            <a:br>
              <a:rPr lang="en-GB" altLang="en-US" b="1" dirty="0">
                <a:solidFill>
                  <a:srgbClr val="FF0000"/>
                </a:solidFill>
              </a:rPr>
            </a:br>
            <a:r>
              <a:rPr lang="en-GB" altLang="en-US" b="1" u="sng" dirty="0"/>
              <a:t>Language Paper 1 </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285750" y="1700808"/>
            <a:ext cx="8229600" cy="3789165"/>
          </a:xfrm>
        </p:spPr>
        <p:txBody>
          <a:bodyPr>
            <a:normAutofit fontScale="85000" lnSpcReduction="10000"/>
          </a:bodyPr>
          <a:lstStyle/>
          <a:p>
            <a:pPr eaLnBrk="1" hangingPunct="1"/>
            <a:endParaRPr lang="en-GB" altLang="en-US" b="1" u="sng" dirty="0"/>
          </a:p>
          <a:p>
            <a:pPr eaLnBrk="1" hangingPunct="1"/>
            <a:r>
              <a:rPr lang="en-GB" altLang="en-US" b="1" u="sng" dirty="0"/>
              <a:t>Section A</a:t>
            </a:r>
            <a:r>
              <a:rPr lang="en-GB" altLang="en-US" dirty="0"/>
              <a:t>  (20%) – Reading of one prose extract (about 60-100 lines) of 20th century literature. </a:t>
            </a:r>
          </a:p>
          <a:p>
            <a:pPr eaLnBrk="1" hangingPunct="1"/>
            <a:r>
              <a:rPr lang="en-GB" altLang="en-US" dirty="0"/>
              <a:t>Answer questions. 40 marks. 1 hour</a:t>
            </a:r>
          </a:p>
          <a:p>
            <a:pPr eaLnBrk="1" hangingPunct="1"/>
            <a:endParaRPr lang="en-GB" altLang="en-US" dirty="0"/>
          </a:p>
          <a:p>
            <a:pPr eaLnBrk="1" hangingPunct="1"/>
            <a:r>
              <a:rPr lang="en-GB" altLang="en-US" b="1" u="sng" dirty="0"/>
              <a:t>Section B </a:t>
            </a:r>
            <a:r>
              <a:rPr lang="en-GB" altLang="en-US" dirty="0"/>
              <a:t>(20%) – Prose Writing. 40 marks. 45 mins</a:t>
            </a:r>
          </a:p>
          <a:p>
            <a:pPr eaLnBrk="1" hangingPunct="1"/>
            <a:r>
              <a:rPr lang="en-GB" altLang="en-US" dirty="0"/>
              <a:t>One creative writing task selected from a choice of four titles.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395536" y="116632"/>
            <a:ext cx="8229600" cy="706090"/>
          </a:xfrm>
        </p:spPr>
        <p:txBody>
          <a:bodyPr>
            <a:normAutofit/>
          </a:bodyPr>
          <a:lstStyle/>
          <a:p>
            <a:pPr eaLnBrk="1" hangingPunct="1"/>
            <a:r>
              <a:rPr lang="en-GB" altLang="en-US" sz="2800" b="1" u="sng" dirty="0"/>
              <a:t>Paper 1 Assessment objectives: Reading</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107504" y="759619"/>
            <a:ext cx="8856984" cy="5909741"/>
          </a:xfrm>
        </p:spPr>
        <p:txBody>
          <a:bodyPr>
            <a:noAutofit/>
          </a:bodyPr>
          <a:lstStyle/>
          <a:p>
            <a:r>
              <a:rPr lang="en-GB" altLang="en-US" sz="2400" dirty="0"/>
              <a:t>READING (50% of overall qualification) Read and understand a range to texts to: </a:t>
            </a:r>
          </a:p>
          <a:p>
            <a:r>
              <a:rPr lang="en-GB" altLang="en-US" sz="2400" b="1" dirty="0"/>
              <a:t>AO1</a:t>
            </a:r>
            <a:r>
              <a:rPr lang="en-GB" altLang="en-US" sz="2400" dirty="0"/>
              <a:t> Identify and interpret explicit and implicit information and ideas. Select and synthesise evidence from different texts </a:t>
            </a:r>
          </a:p>
          <a:p>
            <a:r>
              <a:rPr lang="en-GB" altLang="en-US" sz="2400" b="1" dirty="0"/>
              <a:t>AO2</a:t>
            </a:r>
            <a:r>
              <a:rPr lang="en-GB" altLang="en-US" sz="2400" dirty="0"/>
              <a:t> Explain, comment on and analyse how writers use language and structure to achieve effects and influence readers, using relevant subject terminology to support their views </a:t>
            </a:r>
          </a:p>
          <a:p>
            <a:r>
              <a:rPr lang="en-GB" altLang="en-US" sz="2400" b="1" dirty="0"/>
              <a:t>AO3 </a:t>
            </a:r>
            <a:r>
              <a:rPr lang="en-GB" altLang="en-US" sz="2400" dirty="0"/>
              <a:t>Compare writers' ideas and perspectives, as well as how these are conveyed, across two or more texts </a:t>
            </a:r>
          </a:p>
          <a:p>
            <a:r>
              <a:rPr lang="en-GB" altLang="en-US" sz="2400" b="1" dirty="0"/>
              <a:t>AO4</a:t>
            </a:r>
            <a:r>
              <a:rPr lang="en-GB" altLang="en-US" sz="2400" dirty="0"/>
              <a:t> Evaluate texts critically and support this with appropriate textual references </a:t>
            </a:r>
          </a:p>
          <a:p>
            <a:r>
              <a:rPr lang="en-GB" altLang="en-US" sz="2400" dirty="0"/>
              <a:t>Each Reading question in our </a:t>
            </a:r>
            <a:r>
              <a:rPr lang="en-GB" altLang="en-US" sz="2400" dirty="0" err="1"/>
              <a:t>Eduqas</a:t>
            </a:r>
            <a:r>
              <a:rPr lang="en-GB" altLang="en-US" sz="2400" dirty="0"/>
              <a:t> specification targets a specific assessment objective</a:t>
            </a:r>
          </a:p>
        </p:txBody>
      </p:sp>
    </p:spTree>
    <p:extLst>
      <p:ext uri="{BB962C8B-B14F-4D97-AF65-F5344CB8AC3E}">
        <p14:creationId xmlns:p14="http://schemas.microsoft.com/office/powerpoint/2010/main" val="332474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523220"/>
          </a:xfrm>
          <a:prstGeom prst="rect">
            <a:avLst/>
          </a:prstGeom>
          <a:noFill/>
        </p:spPr>
        <p:txBody>
          <a:bodyPr wrap="square" rtlCol="0">
            <a:spAutoFit/>
          </a:bodyPr>
          <a:lstStyle/>
          <a:p>
            <a:r>
              <a:rPr lang="en-GB" sz="2800" b="1" u="sng" dirty="0"/>
              <a:t>Paper 1 Assessment objectives - Writing</a:t>
            </a:r>
          </a:p>
        </p:txBody>
      </p:sp>
      <p:sp>
        <p:nvSpPr>
          <p:cNvPr id="3" name="Rectangle 2">
            <a:extLst>
              <a:ext uri="{FF2B5EF4-FFF2-40B4-BE49-F238E27FC236}">
                <a16:creationId xmlns:a16="http://schemas.microsoft.com/office/drawing/2014/main" id="{ED1CBC1D-8BA3-41A0-937B-71C0CF999207}"/>
              </a:ext>
            </a:extLst>
          </p:cNvPr>
          <p:cNvSpPr/>
          <p:nvPr/>
        </p:nvSpPr>
        <p:spPr>
          <a:xfrm>
            <a:off x="179512" y="1268760"/>
            <a:ext cx="8784976" cy="4524315"/>
          </a:xfrm>
          <a:prstGeom prst="rect">
            <a:avLst/>
          </a:prstGeom>
        </p:spPr>
        <p:txBody>
          <a:bodyPr wrap="square">
            <a:spAutoFit/>
          </a:bodyPr>
          <a:lstStyle/>
          <a:p>
            <a:pPr marL="342900" indent="-342900">
              <a:buFont typeface="Arial" panose="020B0604020202020204" pitchFamily="34" charset="0"/>
              <a:buChar char="•"/>
            </a:pPr>
            <a:r>
              <a:rPr lang="en-GB" sz="2400" dirty="0"/>
              <a:t>WRITING (50% of the overall qualification)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AO5</a:t>
            </a:r>
            <a:r>
              <a:rPr lang="en-GB" sz="2400" dirty="0"/>
              <a:t> Communicate clearly, effectively, and imaginatively, selecting and adapting tone, style and register for different forms, purposes and audiences; Organise information and ideas, using structural and grammatical features to support coherence and cohesion of texts.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AO6 </a:t>
            </a:r>
            <a:r>
              <a:rPr lang="en-GB" sz="2400" dirty="0"/>
              <a:t>Candidates must use a range of vocabulary and sentence structures for clarity, purpose and effect, with accurate spelling and punctuation. (This requirement must constitute 20% of the marks for each specification as a whole.)</a:t>
            </a:r>
          </a:p>
        </p:txBody>
      </p:sp>
    </p:spTree>
    <p:extLst>
      <p:ext uri="{BB962C8B-B14F-4D97-AF65-F5344CB8AC3E}">
        <p14:creationId xmlns:p14="http://schemas.microsoft.com/office/powerpoint/2010/main" val="133980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2677656"/>
          </a:xfrm>
          <a:prstGeom prst="rect">
            <a:avLst/>
          </a:prstGeom>
          <a:noFill/>
        </p:spPr>
        <p:txBody>
          <a:bodyPr wrap="square" rtlCol="0">
            <a:spAutoFit/>
          </a:bodyPr>
          <a:lstStyle/>
          <a:p>
            <a:r>
              <a:rPr lang="en-GB" sz="2400" b="1" u="sng" dirty="0"/>
              <a:t>A1 questions</a:t>
            </a:r>
          </a:p>
          <a:p>
            <a:endParaRPr lang="en-GB" sz="2400" dirty="0"/>
          </a:p>
          <a:p>
            <a:pPr marL="285750" indent="-285750">
              <a:buFont typeface="Arial" pitchFamily="34" charset="0"/>
              <a:buChar char="•"/>
            </a:pPr>
            <a:r>
              <a:rPr lang="en-GB" sz="2400" dirty="0"/>
              <a:t>Focus on </a:t>
            </a:r>
            <a:r>
              <a:rPr lang="en-GB" sz="2400" dirty="0">
                <a:solidFill>
                  <a:srgbClr val="FF0000"/>
                </a:solidFill>
              </a:rPr>
              <a:t>retrieving information</a:t>
            </a:r>
            <a:endParaRPr lang="en-GB" sz="2400" dirty="0"/>
          </a:p>
          <a:p>
            <a:pPr marL="285750" indent="-285750">
              <a:buFont typeface="Arial" pitchFamily="34" charset="0"/>
              <a:buChar char="•"/>
            </a:pPr>
            <a:r>
              <a:rPr lang="en-GB" sz="2400" dirty="0"/>
              <a:t>Can use a quotation, but you don’t have to</a:t>
            </a:r>
          </a:p>
          <a:p>
            <a:pPr marL="285750" indent="-285750">
              <a:buFont typeface="Arial" pitchFamily="34" charset="0"/>
              <a:buChar char="•"/>
            </a:pPr>
            <a:r>
              <a:rPr lang="en-GB" sz="2400" dirty="0"/>
              <a:t>Try and make it your sentence/phrase rather than copying 5 words without reshaping anything.</a:t>
            </a:r>
          </a:p>
          <a:p>
            <a:pPr marL="285750" indent="-285750">
              <a:buFont typeface="Arial" pitchFamily="34" charset="0"/>
              <a:buChar char="•"/>
            </a:pPr>
            <a:r>
              <a:rPr lang="en-GB" sz="2400" dirty="0"/>
              <a:t>You </a:t>
            </a:r>
            <a:r>
              <a:rPr lang="en-GB" sz="2400" b="1" u="sng" dirty="0"/>
              <a:t>DO NOT</a:t>
            </a:r>
            <a:r>
              <a:rPr lang="en-GB" sz="2400" b="1" dirty="0"/>
              <a:t> </a:t>
            </a:r>
            <a:r>
              <a:rPr lang="en-GB" sz="2400" dirty="0"/>
              <a:t>need to explain anything!</a:t>
            </a:r>
          </a:p>
        </p:txBody>
      </p:sp>
    </p:spTree>
    <p:extLst>
      <p:ext uri="{BB962C8B-B14F-4D97-AF65-F5344CB8AC3E}">
        <p14:creationId xmlns:p14="http://schemas.microsoft.com/office/powerpoint/2010/main" val="10468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4624"/>
            <a:ext cx="7920880" cy="461665"/>
          </a:xfrm>
          <a:prstGeom prst="rect">
            <a:avLst/>
          </a:prstGeom>
          <a:noFill/>
        </p:spPr>
        <p:txBody>
          <a:bodyPr wrap="square" rtlCol="0">
            <a:spAutoFit/>
          </a:bodyPr>
          <a:lstStyle/>
          <a:p>
            <a:r>
              <a:rPr lang="en-GB" sz="2400" b="1" u="sng" dirty="0"/>
              <a:t>A1 – What are the boy’s feelings?</a:t>
            </a:r>
            <a:endParaRPr lang="en-GB" sz="2400" dirty="0"/>
          </a:p>
        </p:txBody>
      </p:sp>
      <p:pic>
        <p:nvPicPr>
          <p:cNvPr id="5" name="Picture 4"/>
          <p:cNvPicPr>
            <a:picLocks noChangeAspect="1"/>
          </p:cNvPicPr>
          <p:nvPr/>
        </p:nvPicPr>
        <p:blipFill>
          <a:blip r:embed="rId2"/>
          <a:stretch>
            <a:fillRect/>
          </a:stretch>
        </p:blipFill>
        <p:spPr>
          <a:xfrm>
            <a:off x="251520" y="506289"/>
            <a:ext cx="8712968" cy="6163071"/>
          </a:xfrm>
          <a:prstGeom prst="rect">
            <a:avLst/>
          </a:prstGeom>
        </p:spPr>
      </p:pic>
    </p:spTree>
    <p:extLst>
      <p:ext uri="{BB962C8B-B14F-4D97-AF65-F5344CB8AC3E}">
        <p14:creationId xmlns:p14="http://schemas.microsoft.com/office/powerpoint/2010/main" val="102584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4624"/>
            <a:ext cx="7920880" cy="3416320"/>
          </a:xfrm>
          <a:prstGeom prst="rect">
            <a:avLst/>
          </a:prstGeom>
          <a:noFill/>
        </p:spPr>
        <p:txBody>
          <a:bodyPr wrap="square" rtlCol="0">
            <a:spAutoFit/>
          </a:bodyPr>
          <a:lstStyle/>
          <a:p>
            <a:r>
              <a:rPr lang="en-GB" sz="2400" b="1" u="sng" dirty="0"/>
              <a:t>A1 – What are the boys feelings? Check:</a:t>
            </a:r>
          </a:p>
          <a:p>
            <a:endParaRPr lang="en-GB" sz="2400" b="1" u="sng" dirty="0"/>
          </a:p>
          <a:p>
            <a:pPr marL="342900" indent="-342900">
              <a:buFont typeface="Arial" pitchFamily="34" charset="0"/>
              <a:buChar char="•"/>
            </a:pPr>
            <a:r>
              <a:rPr lang="en-GB" sz="2400" dirty="0"/>
              <a:t>He feels excited</a:t>
            </a:r>
          </a:p>
          <a:p>
            <a:pPr marL="342900" indent="-342900">
              <a:buFont typeface="Arial" pitchFamily="34" charset="0"/>
              <a:buChar char="•"/>
            </a:pPr>
            <a:r>
              <a:rPr lang="en-GB" sz="2400" dirty="0"/>
              <a:t>Cold</a:t>
            </a:r>
          </a:p>
          <a:p>
            <a:pPr marL="342900" indent="-342900">
              <a:buFont typeface="Arial" pitchFamily="34" charset="0"/>
              <a:buChar char="•"/>
            </a:pPr>
            <a:r>
              <a:rPr lang="en-GB" sz="2400" dirty="0"/>
              <a:t>Fearful, anxious, concerned</a:t>
            </a:r>
          </a:p>
          <a:p>
            <a:pPr marL="342900" indent="-342900">
              <a:buFont typeface="Arial" pitchFamily="34" charset="0"/>
              <a:buChar char="•"/>
            </a:pPr>
            <a:r>
              <a:rPr lang="en-GB" sz="2400" dirty="0"/>
              <a:t>Smug</a:t>
            </a:r>
          </a:p>
          <a:p>
            <a:pPr marL="342900" indent="-342900">
              <a:buFont typeface="Arial" pitchFamily="34" charset="0"/>
              <a:buChar char="•"/>
            </a:pPr>
            <a:r>
              <a:rPr lang="en-GB" sz="2400" dirty="0"/>
              <a:t>Rushed, anxious, enthusiastic</a:t>
            </a:r>
          </a:p>
          <a:p>
            <a:pPr marL="342900" indent="-342900">
              <a:buFont typeface="Arial" pitchFamily="34" charset="0"/>
              <a:buChar char="•"/>
            </a:pPr>
            <a:r>
              <a:rPr lang="en-GB" sz="2400" dirty="0"/>
              <a:t>Energetic</a:t>
            </a:r>
          </a:p>
          <a:p>
            <a:pPr marL="342900" indent="-342900">
              <a:buFont typeface="Arial" pitchFamily="34" charset="0"/>
              <a:buChar char="•"/>
            </a:pPr>
            <a:endParaRPr lang="en-GB" sz="2400" dirty="0"/>
          </a:p>
        </p:txBody>
      </p:sp>
    </p:spTree>
    <p:extLst>
      <p:ext uri="{BB962C8B-B14F-4D97-AF65-F5344CB8AC3E}">
        <p14:creationId xmlns:p14="http://schemas.microsoft.com/office/powerpoint/2010/main" val="102584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22" y="94414"/>
            <a:ext cx="8820472" cy="3416320"/>
          </a:xfrm>
          <a:prstGeom prst="rect">
            <a:avLst/>
          </a:prstGeom>
          <a:noFill/>
        </p:spPr>
        <p:txBody>
          <a:bodyPr wrap="square" rtlCol="0">
            <a:spAutoFit/>
          </a:bodyPr>
          <a:lstStyle/>
          <a:p>
            <a:r>
              <a:rPr lang="en-GB" sz="2400" b="1" u="sng" dirty="0"/>
              <a:t>A2 How does the writer’s use of language and structure show his excitement in lines 21-32? (5mks)</a:t>
            </a:r>
          </a:p>
          <a:p>
            <a:endParaRPr lang="en-GB" sz="2400" dirty="0"/>
          </a:p>
          <a:p>
            <a:pPr marL="285750" indent="-285750">
              <a:buFont typeface="Arial" pitchFamily="34" charset="0"/>
              <a:buChar char="•"/>
            </a:pPr>
            <a:r>
              <a:rPr lang="en-GB" sz="2400" dirty="0"/>
              <a:t>Focus on </a:t>
            </a:r>
            <a:r>
              <a:rPr lang="en-GB" sz="2400" dirty="0">
                <a:solidFill>
                  <a:srgbClr val="FF0000"/>
                </a:solidFill>
              </a:rPr>
              <a:t>presentation of feelings</a:t>
            </a:r>
            <a:endParaRPr lang="en-GB" sz="2400" dirty="0"/>
          </a:p>
          <a:p>
            <a:pPr marL="285750" indent="-285750">
              <a:buFont typeface="Arial" pitchFamily="34" charset="0"/>
              <a:buChar char="•"/>
            </a:pPr>
            <a:r>
              <a:rPr lang="en-GB" sz="2400" b="1" dirty="0"/>
              <a:t>MUST</a:t>
            </a:r>
            <a:r>
              <a:rPr lang="en-GB" sz="2400" dirty="0"/>
              <a:t> use quotations</a:t>
            </a:r>
          </a:p>
          <a:p>
            <a:pPr marL="285750" indent="-285750">
              <a:buFont typeface="Arial" pitchFamily="34" charset="0"/>
              <a:buChar char="•"/>
            </a:pPr>
            <a:r>
              <a:rPr lang="en-GB" sz="2400" dirty="0"/>
              <a:t>Use 3/4/5 quotations, depending on the length of your explanations-keep brief, and time available</a:t>
            </a:r>
          </a:p>
          <a:p>
            <a:pPr marL="285750" indent="-285750">
              <a:buFont typeface="Arial" pitchFamily="34" charset="0"/>
              <a:buChar char="•"/>
            </a:pPr>
            <a:r>
              <a:rPr lang="en-GB" sz="2400" dirty="0"/>
              <a:t>Link together any similar ones</a:t>
            </a:r>
          </a:p>
          <a:p>
            <a:pPr marL="285750" indent="-285750">
              <a:buFont typeface="Arial" pitchFamily="34" charset="0"/>
              <a:buChar char="•"/>
            </a:pPr>
            <a:r>
              <a:rPr lang="en-GB" sz="2400" dirty="0"/>
              <a:t>You MUST be able to label techniques and word types:</a:t>
            </a:r>
          </a:p>
        </p:txBody>
      </p:sp>
      <p:sp>
        <p:nvSpPr>
          <p:cNvPr id="3" name="TextBox 2"/>
          <p:cNvSpPr txBox="1"/>
          <p:nvPr/>
        </p:nvSpPr>
        <p:spPr>
          <a:xfrm>
            <a:off x="755576" y="3501008"/>
            <a:ext cx="3384376" cy="2862322"/>
          </a:xfrm>
          <a:prstGeom prst="rect">
            <a:avLst/>
          </a:prstGeom>
          <a:noFill/>
        </p:spPr>
        <p:txBody>
          <a:bodyPr wrap="square" rtlCol="0">
            <a:spAutoFit/>
          </a:bodyPr>
          <a:lstStyle/>
          <a:p>
            <a:r>
              <a:rPr lang="en-GB" b="1" u="sng" dirty="0"/>
              <a:t>Techniques expected:</a:t>
            </a:r>
          </a:p>
          <a:p>
            <a:pPr marL="342900" indent="-342900">
              <a:buFont typeface="Arial" pitchFamily="34" charset="0"/>
              <a:buChar char="•"/>
            </a:pPr>
            <a:r>
              <a:rPr lang="en-GB" dirty="0"/>
              <a:t>Simile</a:t>
            </a:r>
          </a:p>
          <a:p>
            <a:pPr marL="342900" indent="-342900">
              <a:buFont typeface="Arial" pitchFamily="34" charset="0"/>
              <a:buChar char="•"/>
            </a:pPr>
            <a:r>
              <a:rPr lang="en-GB" dirty="0"/>
              <a:t>Metaphor</a:t>
            </a:r>
          </a:p>
          <a:p>
            <a:pPr marL="342900" indent="-342900">
              <a:buFont typeface="Arial" pitchFamily="34" charset="0"/>
              <a:buChar char="•"/>
            </a:pPr>
            <a:r>
              <a:rPr lang="en-GB" dirty="0"/>
              <a:t>Personification</a:t>
            </a:r>
          </a:p>
          <a:p>
            <a:pPr marL="342900" indent="-342900">
              <a:buFont typeface="Arial" pitchFamily="34" charset="0"/>
              <a:buChar char="•"/>
            </a:pPr>
            <a:r>
              <a:rPr lang="en-GB" dirty="0"/>
              <a:t>Exaggeration</a:t>
            </a:r>
          </a:p>
          <a:p>
            <a:pPr marL="342900" indent="-342900">
              <a:buFont typeface="Arial" pitchFamily="34" charset="0"/>
              <a:buChar char="•"/>
            </a:pPr>
            <a:r>
              <a:rPr lang="en-GB" dirty="0"/>
              <a:t>Contrast </a:t>
            </a:r>
          </a:p>
          <a:p>
            <a:pPr marL="342900" indent="-342900">
              <a:buFont typeface="Arial" pitchFamily="34" charset="0"/>
              <a:buChar char="•"/>
            </a:pPr>
            <a:r>
              <a:rPr lang="en-GB" dirty="0"/>
              <a:t>Repetition</a:t>
            </a:r>
          </a:p>
          <a:p>
            <a:pPr marL="342900" indent="-342900">
              <a:buFont typeface="Arial" pitchFamily="34" charset="0"/>
              <a:buChar char="•"/>
            </a:pPr>
            <a:r>
              <a:rPr lang="en-GB" dirty="0"/>
              <a:t>Short sentences</a:t>
            </a:r>
          </a:p>
          <a:p>
            <a:pPr marL="342900" indent="-342900">
              <a:buFont typeface="Arial" pitchFamily="34" charset="0"/>
              <a:buChar char="•"/>
            </a:pPr>
            <a:r>
              <a:rPr lang="en-GB" dirty="0"/>
              <a:t>Pathetic fallacy</a:t>
            </a:r>
          </a:p>
          <a:p>
            <a:pPr marL="342900" indent="-342900">
              <a:buFont typeface="Arial" pitchFamily="34" charset="0"/>
              <a:buChar char="•"/>
            </a:pPr>
            <a:r>
              <a:rPr lang="en-GB" dirty="0"/>
              <a:t>Onomatopoeia</a:t>
            </a:r>
          </a:p>
        </p:txBody>
      </p:sp>
      <p:sp>
        <p:nvSpPr>
          <p:cNvPr id="4" name="TextBox 3"/>
          <p:cNvSpPr txBox="1"/>
          <p:nvPr/>
        </p:nvSpPr>
        <p:spPr>
          <a:xfrm>
            <a:off x="4139952" y="3510734"/>
            <a:ext cx="3456384" cy="2031325"/>
          </a:xfrm>
          <a:prstGeom prst="rect">
            <a:avLst/>
          </a:prstGeom>
          <a:noFill/>
        </p:spPr>
        <p:txBody>
          <a:bodyPr wrap="square" rtlCol="0">
            <a:spAutoFit/>
          </a:bodyPr>
          <a:lstStyle/>
          <a:p>
            <a:r>
              <a:rPr lang="en-GB" b="1" u="sng" dirty="0"/>
              <a:t>Word types to be aware of:</a:t>
            </a:r>
          </a:p>
          <a:p>
            <a:pPr marL="342900" indent="-342900">
              <a:buFont typeface="Arial" pitchFamily="34" charset="0"/>
              <a:buChar char="•"/>
            </a:pPr>
            <a:r>
              <a:rPr lang="en-GB" dirty="0"/>
              <a:t>Noun</a:t>
            </a:r>
          </a:p>
          <a:p>
            <a:pPr marL="342900" indent="-342900">
              <a:buFont typeface="Arial" pitchFamily="34" charset="0"/>
              <a:buChar char="•"/>
            </a:pPr>
            <a:r>
              <a:rPr lang="en-GB" dirty="0"/>
              <a:t>Verb</a:t>
            </a:r>
          </a:p>
          <a:p>
            <a:pPr marL="342900" indent="-342900">
              <a:buFont typeface="Arial" pitchFamily="34" charset="0"/>
              <a:buChar char="•"/>
            </a:pPr>
            <a:r>
              <a:rPr lang="en-GB" dirty="0"/>
              <a:t>Adjective</a:t>
            </a:r>
          </a:p>
          <a:p>
            <a:pPr marL="342900" indent="-342900">
              <a:buFont typeface="Arial" pitchFamily="34" charset="0"/>
              <a:buChar char="•"/>
            </a:pPr>
            <a:r>
              <a:rPr lang="en-GB" dirty="0"/>
              <a:t>Adverb</a:t>
            </a:r>
          </a:p>
          <a:p>
            <a:pPr marL="342900" indent="-342900">
              <a:buFont typeface="Arial" pitchFamily="34" charset="0"/>
              <a:buChar char="•"/>
            </a:pPr>
            <a:r>
              <a:rPr lang="en-GB" dirty="0"/>
              <a:t>Pronoun</a:t>
            </a:r>
          </a:p>
          <a:p>
            <a:pPr marL="342900" indent="-342900">
              <a:buFont typeface="Arial" pitchFamily="34" charset="0"/>
              <a:buChar char="•"/>
            </a:pPr>
            <a:r>
              <a:rPr lang="en-GB" dirty="0"/>
              <a:t>Preposition</a:t>
            </a:r>
          </a:p>
        </p:txBody>
      </p:sp>
      <p:sp>
        <p:nvSpPr>
          <p:cNvPr id="5" name="TextBox 4"/>
          <p:cNvSpPr txBox="1"/>
          <p:nvPr/>
        </p:nvSpPr>
        <p:spPr>
          <a:xfrm>
            <a:off x="4067944" y="5633372"/>
            <a:ext cx="4392488" cy="923330"/>
          </a:xfrm>
          <a:prstGeom prst="rect">
            <a:avLst/>
          </a:prstGeom>
          <a:noFill/>
        </p:spPr>
        <p:txBody>
          <a:bodyPr wrap="square" rtlCol="0">
            <a:spAutoFit/>
          </a:bodyPr>
          <a:lstStyle/>
          <a:p>
            <a:r>
              <a:rPr lang="en-US" b="1" u="sng" dirty="0"/>
              <a:t>Structure:</a:t>
            </a:r>
            <a:r>
              <a:rPr lang="en-US" dirty="0"/>
              <a:t> paragraphs, dialogue, monologue, sentence structure/starters, punctuation for effect,</a:t>
            </a:r>
          </a:p>
        </p:txBody>
      </p:sp>
    </p:spTree>
    <p:extLst>
      <p:ext uri="{BB962C8B-B14F-4D97-AF65-F5344CB8AC3E}">
        <p14:creationId xmlns:p14="http://schemas.microsoft.com/office/powerpoint/2010/main" val="261489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65046"/>
            <a:ext cx="8892480" cy="2246769"/>
          </a:xfrm>
          <a:prstGeom prst="rect">
            <a:avLst/>
          </a:prstGeom>
        </p:spPr>
        <p:txBody>
          <a:bodyPr wrap="square">
            <a:spAutoFit/>
          </a:bodyPr>
          <a:lstStyle/>
          <a:p>
            <a:r>
              <a:rPr lang="en-GB" sz="2800" dirty="0"/>
              <a:t>Suddenly it all rose in him: it was unbearable. He leapt into the air,  shouting wild, unrecognisable noises. Then he began to run madly, like a wild thing. He was clean crazy, yelling with the joy of living and being young.  He felt his body rise into the crisp air and fall back onto sure feet.</a:t>
            </a:r>
          </a:p>
        </p:txBody>
      </p:sp>
      <p:sp>
        <p:nvSpPr>
          <p:cNvPr id="3" name="Rectangle 2"/>
          <p:cNvSpPr/>
          <p:nvPr/>
        </p:nvSpPr>
        <p:spPr>
          <a:xfrm>
            <a:off x="1907704" y="3341056"/>
            <a:ext cx="6480720" cy="2308324"/>
          </a:xfrm>
          <a:prstGeom prst="rect">
            <a:avLst/>
          </a:prstGeom>
        </p:spPr>
        <p:txBody>
          <a:bodyPr wrap="square">
            <a:spAutoFit/>
          </a:bodyPr>
          <a:lstStyle/>
          <a:p>
            <a:r>
              <a:rPr lang="en-GB" sz="2400" b="1" dirty="0"/>
              <a:t>Nouns</a:t>
            </a:r>
            <a:r>
              <a:rPr lang="en-GB" sz="2400" dirty="0"/>
              <a:t> – things, feelings, ideas</a:t>
            </a:r>
          </a:p>
          <a:p>
            <a:r>
              <a:rPr lang="en-GB" sz="2400" b="1" dirty="0"/>
              <a:t>Verbs</a:t>
            </a:r>
            <a:r>
              <a:rPr lang="en-GB" sz="2400" dirty="0"/>
              <a:t> – was/were/could etc. but also actions (ran, eating, spoke)</a:t>
            </a:r>
          </a:p>
          <a:p>
            <a:r>
              <a:rPr lang="en-GB" sz="2400" b="1" dirty="0"/>
              <a:t>Preposition</a:t>
            </a:r>
            <a:r>
              <a:rPr lang="en-GB" sz="2400" dirty="0"/>
              <a:t> – in, on, over etc.</a:t>
            </a:r>
          </a:p>
          <a:p>
            <a:r>
              <a:rPr lang="en-GB" sz="2400" b="1" dirty="0"/>
              <a:t>Adjective</a:t>
            </a:r>
            <a:r>
              <a:rPr lang="en-GB" sz="2400" dirty="0"/>
              <a:t> – describe nouns</a:t>
            </a:r>
          </a:p>
          <a:p>
            <a:r>
              <a:rPr lang="en-GB" sz="2400" b="1" dirty="0"/>
              <a:t>Adverbs</a:t>
            </a:r>
            <a:r>
              <a:rPr lang="en-GB" sz="2400" dirty="0"/>
              <a:t> – time, manner, place</a:t>
            </a:r>
          </a:p>
        </p:txBody>
      </p:sp>
      <p:sp>
        <p:nvSpPr>
          <p:cNvPr id="4" name="TextBox 3"/>
          <p:cNvSpPr txBox="1"/>
          <p:nvPr/>
        </p:nvSpPr>
        <p:spPr>
          <a:xfrm>
            <a:off x="1619672" y="155801"/>
            <a:ext cx="6768752" cy="461665"/>
          </a:xfrm>
          <a:prstGeom prst="rect">
            <a:avLst/>
          </a:prstGeom>
          <a:noFill/>
        </p:spPr>
        <p:txBody>
          <a:bodyPr wrap="square" rtlCol="0">
            <a:spAutoFit/>
          </a:bodyPr>
          <a:lstStyle/>
          <a:p>
            <a:r>
              <a:rPr lang="en-GB" sz="2400" b="1" u="sng" dirty="0"/>
              <a:t>Which word types are in the extract below? Effect?</a:t>
            </a:r>
          </a:p>
        </p:txBody>
      </p:sp>
      <p:sp>
        <p:nvSpPr>
          <p:cNvPr id="5" name="TextBox 4"/>
          <p:cNvSpPr txBox="1"/>
          <p:nvPr/>
        </p:nvSpPr>
        <p:spPr>
          <a:xfrm>
            <a:off x="395536" y="6309320"/>
            <a:ext cx="8122736" cy="369332"/>
          </a:xfrm>
          <a:prstGeom prst="rect">
            <a:avLst/>
          </a:prstGeom>
          <a:noFill/>
        </p:spPr>
        <p:txBody>
          <a:bodyPr wrap="none" rtlCol="0">
            <a:spAutoFit/>
          </a:bodyPr>
          <a:lstStyle/>
          <a:p>
            <a:r>
              <a:rPr lang="en-US" dirty="0">
                <a:solidFill>
                  <a:srgbClr val="FF0000"/>
                </a:solidFill>
              </a:rPr>
              <a:t>PS- this is an example of HOW YOU need to write in Section B, Creative Prose Writing.</a:t>
            </a:r>
          </a:p>
        </p:txBody>
      </p:sp>
    </p:spTree>
    <p:extLst>
      <p:ext uri="{BB962C8B-B14F-4D97-AF65-F5344CB8AC3E}">
        <p14:creationId xmlns:p14="http://schemas.microsoft.com/office/powerpoint/2010/main" val="2614894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4306</TotalTime>
  <Words>1111</Words>
  <Application>Microsoft Office PowerPoint</Application>
  <PresentationFormat>On-screen Show (4:3)</PresentationFormat>
  <Paragraphs>100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Paper 1-Fiction</vt:lpstr>
      <vt:lpstr> Language Paper 1 </vt:lpstr>
      <vt:lpstr>Paper 1 Assessment objectives: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S Ryan</cp:lastModifiedBy>
  <cp:revision>77</cp:revision>
  <dcterms:created xsi:type="dcterms:W3CDTF">2017-06-02T17:51:59Z</dcterms:created>
  <dcterms:modified xsi:type="dcterms:W3CDTF">2020-10-08T07:51:14Z</dcterms:modified>
</cp:coreProperties>
</file>